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zhuchuanhai/Downloads/DataIncubator/Alice/AliceFigure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zhuchuanhai/Downloads/DataIncubator/Alice/AliceFigur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91948298915466"/>
          <c:y val="0.197682403433476"/>
          <c:w val="0.419877135641064"/>
          <c:h val="0.636723553332657"/>
        </c:manualLayout>
      </c:layout>
      <c:pieChart>
        <c:varyColors val="1"/>
        <c:ser>
          <c:idx val="0"/>
          <c:order val="0"/>
          <c:explosion val="4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/>
                </a:solidFill>
              </a:ln>
              <a:effectLst/>
            </c:spPr>
          </c:dPt>
          <c:dPt>
            <c:idx val="1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dPt>
          <c:dLbls>
            <c:dLbl>
              <c:idx val="2"/>
              <c:layout>
                <c:manualLayout>
                  <c:x val="0.151190164908632"/>
                  <c:y val="-0.074008313338515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01833605704947"/>
                  <c:y val="-0.009265429804107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Sheet1!$C$2:$C$5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0.661953727506427</c:v>
                </c:pt>
                <c:pt idx="1">
                  <c:v>0.266066838046272</c:v>
                </c:pt>
                <c:pt idx="2">
                  <c:v>0.0681233933161954</c:v>
                </c:pt>
                <c:pt idx="3">
                  <c:v>0.0038560411311054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9306628943509"/>
          <c:y val="0.143094841930116"/>
          <c:w val="0.574966662852744"/>
          <c:h val="0.724209257536651"/>
        </c:manualLayout>
      </c:layout>
      <c:pieChart>
        <c:varyColors val="1"/>
        <c:ser>
          <c:idx val="0"/>
          <c:order val="0"/>
          <c:explosion val="4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pt-BR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Safe</a:t>
                    </a:r>
                  </a:p>
                  <a:p>
                    <a:r>
                      <a:rPr lang="pt-BR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79.30%</a:t>
                    </a:r>
                    <a:endParaRPr lang="pt-BR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it-IT" sz="1400" b="1" i="0" u="none" strike="noStrike" baseline="0">
                        <a:solidFill>
                          <a:schemeClr val="accent1"/>
                        </a:solidFill>
                        <a:effectLst/>
                      </a:rPr>
                      <a:t>Volatile</a:t>
                    </a:r>
                    <a:endParaRPr lang="it-IT" b="1">
                      <a:solidFill>
                        <a:schemeClr val="accent1"/>
                      </a:solidFill>
                    </a:endParaRPr>
                  </a:p>
                  <a:p>
                    <a:fld id="{0CC114D7-7C6E-A140-B49A-501C3A4CC337}" type="VALUE">
                      <a:rPr lang="it-IT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nb-NO"/>
                      <a:t>Risk</a:t>
                    </a:r>
                  </a:p>
                  <a:p>
                    <a:fld id="{B10EE7AA-1691-9E4C-893B-37815986C1D1}" type="VALUE">
                      <a:rPr lang="nb-NO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Sheet1!$C$10:$C$12</c:f>
              <c:numCache>
                <c:formatCode>0.00%</c:formatCode>
                <c:ptCount val="3"/>
                <c:pt idx="0">
                  <c:v>0.721079691516709</c:v>
                </c:pt>
                <c:pt idx="1">
                  <c:v>0.134961439588689</c:v>
                </c:pt>
                <c:pt idx="2">
                  <c:v>0.0719794344473008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0.22075</cdr:x>
      <cdr:y>0.08355</cdr:y>
    </cdr:from>
    <cdr:to>
      <cdr:x>0.78113</cdr:x>
      <cdr:y>0.93333</cdr:y>
    </cdr:to>
    <cdr:sp macro="" textlink="">
      <cdr:nvSpPr>
        <cdr:cNvPr id="2" name="Pie 1"/>
        <cdr:cNvSpPr/>
      </cdr:nvSpPr>
      <cdr:spPr>
        <a:xfrm xmlns:a="http://schemas.openxmlformats.org/drawingml/2006/main">
          <a:off x="1485900" y="370840"/>
          <a:ext cx="3771900" cy="3771900"/>
        </a:xfrm>
        <a:prstGeom xmlns:a="http://schemas.openxmlformats.org/drawingml/2006/main" prst="pie">
          <a:avLst>
            <a:gd name="adj1" fmla="val 14631905"/>
            <a:gd name="adj2" fmla="val 16303795"/>
          </a:avLst>
        </a:prstGeom>
        <a:noFill xmlns:a="http://schemas.openxmlformats.org/drawingml/2006/main"/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0.26226</cdr:x>
      <cdr:y>0.02289</cdr:y>
    </cdr:from>
    <cdr:to>
      <cdr:x>0.43019</cdr:x>
      <cdr:y>0.10587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765300" y="101600"/>
          <a:ext cx="1130300" cy="3683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1">
              <a:solidFill>
                <a:schemeClr val="tx1"/>
              </a:solidFill>
            </a:rPr>
            <a:t>Charge_off</a:t>
          </a:r>
        </a:p>
      </cdr:txBody>
    </cdr:sp>
  </cdr:relSizeAnchor>
  <cdr:relSizeAnchor xmlns:cdr="http://schemas.openxmlformats.org/drawingml/2006/chartDrawing">
    <cdr:from>
      <cdr:x>0.2566</cdr:x>
      <cdr:y>0.14878</cdr:y>
    </cdr:from>
    <cdr:to>
      <cdr:x>0.7434</cdr:x>
      <cdr:y>0.88698</cdr:y>
    </cdr:to>
    <cdr:sp macro="" textlink="">
      <cdr:nvSpPr>
        <cdr:cNvPr id="7" name="Pie 6"/>
        <cdr:cNvSpPr/>
      </cdr:nvSpPr>
      <cdr:spPr>
        <a:xfrm xmlns:a="http://schemas.openxmlformats.org/drawingml/2006/main">
          <a:off x="1727200" y="660400"/>
          <a:ext cx="3276600" cy="3276600"/>
        </a:xfrm>
        <a:prstGeom xmlns:a="http://schemas.openxmlformats.org/drawingml/2006/main" prst="pie">
          <a:avLst>
            <a:gd name="adj1" fmla="val 8939292"/>
            <a:gd name="adj2" fmla="val 16085422"/>
          </a:avLst>
        </a:prstGeom>
        <a:noFill xmlns:a="http://schemas.openxmlformats.org/drawingml/2006/main"/>
        <a:ln xmlns:a="http://schemas.openxmlformats.org/drawingml/2006/main" w="28575">
          <a:solidFill>
            <a:schemeClr val="accent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0.06038</cdr:x>
      <cdr:y>0.27468</cdr:y>
    </cdr:from>
    <cdr:to>
      <cdr:x>0.28868</cdr:x>
      <cdr:y>0.35765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406400" y="1219200"/>
          <a:ext cx="1536700" cy="3683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solidFill>
                <a:schemeClr val="accent1"/>
              </a:solidFill>
            </a:rPr>
            <a:t>Payment_failed</a:t>
          </a:r>
        </a:p>
      </cdr:txBody>
    </cdr:sp>
  </cdr:relSizeAnchor>
  <cdr:relSizeAnchor xmlns:cdr="http://schemas.openxmlformats.org/drawingml/2006/chartDrawing">
    <cdr:from>
      <cdr:x>0.70755</cdr:x>
      <cdr:y>0.51216</cdr:y>
    </cdr:from>
    <cdr:to>
      <cdr:x>0.8566</cdr:x>
      <cdr:y>0.59514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4762500" y="2273300"/>
          <a:ext cx="1003300" cy="3683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solidFill>
                <a:schemeClr val="accent4">
                  <a:lumMod val="75000"/>
                </a:schemeClr>
              </a:solidFill>
            </a:rPr>
            <a:t>Safe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5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5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3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3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6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3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9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42476-19DC-5D41-8AD4-35E206C6C673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3B8D8-DAFD-B840-8C89-CFDB17F4C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7250" cy="68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5" y="2308860"/>
            <a:ext cx="1513649" cy="17211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0"/>
            <a:ext cx="4202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ALICE </a:t>
            </a:r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 Flow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04715" y="2308860"/>
            <a:ext cx="2253826" cy="1721160"/>
            <a:chOff x="2004715" y="2308860"/>
            <a:chExt cx="2253826" cy="1721160"/>
          </a:xfrm>
        </p:grpSpPr>
        <p:pic>
          <p:nvPicPr>
            <p:cNvPr id="8" name="Picture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4892" y="2308860"/>
              <a:ext cx="1513649" cy="1721160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>
              <a:off x="2004715" y="2927124"/>
              <a:ext cx="612645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86072" y="2308860"/>
            <a:ext cx="2253826" cy="1721160"/>
            <a:chOff x="4386072" y="2308860"/>
            <a:chExt cx="2253826" cy="1721160"/>
          </a:xfrm>
        </p:grpSpPr>
        <p:pic>
          <p:nvPicPr>
            <p:cNvPr id="9" name="Picture 8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6249" y="2308860"/>
              <a:ext cx="1513649" cy="1721160"/>
            </a:xfrm>
            <a:prstGeom prst="rect">
              <a:avLst/>
            </a:prstGeom>
          </p:spPr>
        </p:pic>
        <p:sp>
          <p:nvSpPr>
            <p:cNvPr id="21" name="Right Arrow 20"/>
            <p:cNvSpPr/>
            <p:nvPr/>
          </p:nvSpPr>
          <p:spPr>
            <a:xfrm>
              <a:off x="4386072" y="2927124"/>
              <a:ext cx="612645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94961" y="2739150"/>
            <a:ext cx="4740780" cy="860580"/>
            <a:chOff x="6894961" y="2739150"/>
            <a:chExt cx="4740780" cy="860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7606" y="2739150"/>
              <a:ext cx="4128135" cy="860580"/>
            </a:xfrm>
            <a:prstGeom prst="rect">
              <a:avLst/>
            </a:prstGeom>
          </p:spPr>
        </p:pic>
        <p:sp>
          <p:nvSpPr>
            <p:cNvPr id="22" name="Right Arrow 21"/>
            <p:cNvSpPr/>
            <p:nvPr/>
          </p:nvSpPr>
          <p:spPr>
            <a:xfrm>
              <a:off x="6894961" y="2927124"/>
              <a:ext cx="612645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2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6C7F4-AAE7-7F4F-A1FE-AFCA84DC80C5}" type="slidenum">
              <a:rPr lang="en-US" smtClean="0"/>
              <a:t>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3139" y="1453303"/>
            <a:ext cx="6731000" cy="4757786"/>
            <a:chOff x="143139" y="1453303"/>
            <a:chExt cx="6731000" cy="4757786"/>
          </a:xfrm>
        </p:grpSpPr>
        <p:sp>
          <p:nvSpPr>
            <p:cNvPr id="7" name="TextBox 6"/>
            <p:cNvSpPr txBox="1"/>
            <p:nvPr/>
          </p:nvSpPr>
          <p:spPr>
            <a:xfrm>
              <a:off x="2475519" y="1453303"/>
              <a:ext cx="1780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User Distribution</a:t>
              </a:r>
              <a:endParaRPr lang="en-US"/>
            </a:p>
          </p:txBody>
        </p:sp>
        <p:graphicFrame>
          <p:nvGraphicFramePr>
            <p:cNvPr id="8" name="Chart 7"/>
            <p:cNvGraphicFramePr>
              <a:graphicFrameLocks/>
            </p:cNvGraphicFramePr>
            <p:nvPr>
              <p:extLst/>
            </p:nvPr>
          </p:nvGraphicFramePr>
          <p:xfrm>
            <a:off x="143139" y="1772439"/>
            <a:ext cx="6731000" cy="4438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8" name="Group 17"/>
          <p:cNvGrpSpPr/>
          <p:nvPr/>
        </p:nvGrpSpPr>
        <p:grpSpPr>
          <a:xfrm>
            <a:off x="6676043" y="1453303"/>
            <a:ext cx="5060950" cy="4567286"/>
            <a:chOff x="6676043" y="1453303"/>
            <a:chExt cx="5060950" cy="4567286"/>
          </a:xfrm>
        </p:grpSpPr>
        <p:sp>
          <p:nvSpPr>
            <p:cNvPr id="6" name="TextBox 5"/>
            <p:cNvSpPr txBox="1"/>
            <p:nvPr/>
          </p:nvSpPr>
          <p:spPr>
            <a:xfrm>
              <a:off x="7989560" y="1453303"/>
              <a:ext cx="2433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Label User</a:t>
              </a:r>
              <a:endParaRPr lang="en-US"/>
            </a:p>
          </p:txBody>
        </p:sp>
        <p:graphicFrame>
          <p:nvGraphicFramePr>
            <p:cNvPr id="9" name="Chart 8"/>
            <p:cNvGraphicFramePr>
              <a:graphicFrameLocks/>
            </p:cNvGraphicFramePr>
            <p:nvPr>
              <p:extLst/>
            </p:nvPr>
          </p:nvGraphicFramePr>
          <p:xfrm>
            <a:off x="6676043" y="1962939"/>
            <a:ext cx="5060950" cy="4057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7" name="Right Arrow 16"/>
          <p:cNvSpPr/>
          <p:nvPr/>
        </p:nvSpPr>
        <p:spPr>
          <a:xfrm>
            <a:off x="6063398" y="3410990"/>
            <a:ext cx="61264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4202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ALICE </a:t>
            </a:r>
            <a:r>
              <a:rPr lang="en-US" sz="2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Label Customers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634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202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ALICE Classifier Selection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1" y="1183342"/>
            <a:ext cx="3489512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52" y="1183342"/>
            <a:ext cx="3421408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149" y="1183342"/>
            <a:ext cx="3531476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2891" y="4278887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Logistic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98155" y="4278887"/>
            <a:ext cx="62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/>
              <a:t>SVM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113336" y="4278887"/>
            <a:ext cx="162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Random Forest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783" y="4936051"/>
            <a:ext cx="1154206" cy="131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7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30</Words>
  <Application>Microsoft Macintosh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2016-05-25T17:19:11Z</dcterms:created>
  <dcterms:modified xsi:type="dcterms:W3CDTF">2016-05-25T18:04:58Z</dcterms:modified>
</cp:coreProperties>
</file>